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sq-A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3" d="100"/>
          <a:sy n="123" d="100"/>
        </p:scale>
        <p:origin x="-11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62757412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34659414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492886739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26174462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750250856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130271711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71481930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893084924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522430015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3039056463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q-A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q-A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658519016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5000"/>
            <a:lum/>
          </a:blip>
          <a:srcRect/>
          <a:stretch>
            <a:fillRect l="-20000" t="3000" r="-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q-A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q-A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943D1-8911-4608-9B52-84E40657F3EF}" type="datetimeFigureOut">
              <a:rPr lang="sq-AL" smtClean="0"/>
              <a:t>2015-09-29</a:t>
            </a:fld>
            <a:endParaRPr lang="sq-A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q-A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DCA05-B8B9-4DC7-9814-B18EF62CDB09}" type="slidenum">
              <a:rPr lang="sq-AL" smtClean="0"/>
              <a:t>‹#›</a:t>
            </a:fld>
            <a:endParaRPr lang="sq-AL"/>
          </a:p>
        </p:txBody>
      </p:sp>
    </p:spTree>
    <p:extLst>
      <p:ext uri="{BB962C8B-B14F-4D97-AF65-F5344CB8AC3E}">
        <p14:creationId xmlns:p14="http://schemas.microsoft.com/office/powerpoint/2010/main" val="2663167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q-A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t="3000" r="-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5083" y="365125"/>
            <a:ext cx="11966917" cy="1325563"/>
          </a:xfrm>
        </p:spPr>
        <p:txBody>
          <a:bodyPr>
            <a:normAutofit/>
          </a:bodyPr>
          <a:lstStyle/>
          <a:p>
            <a:pPr algn="ctr"/>
            <a:r>
              <a:rPr lang="sq-AL" sz="5400" b="1" i="0" u="none" strike="noStrike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sq-AL" sz="4000" b="1" i="0" u="none" strike="noStrike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anose="02050604050505020204" pitchFamily="18" charset="0"/>
              </a:rPr>
              <a:t>DITËT EUROPIANE TË TRASHËGIMISË</a:t>
            </a:r>
            <a:endParaRPr lang="sq-AL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anose="020506040505050202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2847" y="4101448"/>
            <a:ext cx="2017951" cy="19630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957899" y="6132676"/>
            <a:ext cx="2734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Heritage Days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177150" y="3486090"/>
            <a:ext cx="10515600" cy="6153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30 SHTATOR – 20 TETOR 2015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7590705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q-AL" dirty="0" smtClean="0"/>
              <a:t> </a:t>
            </a:r>
            <a:r>
              <a:rPr lang="sq-AL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7395631"/>
              </p:ext>
            </p:extLst>
          </p:nvPr>
        </p:nvGraphicFramePr>
        <p:xfrm>
          <a:off x="484093" y="1969478"/>
          <a:ext cx="11192092" cy="38396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6721"/>
                <a:gridCol w="5404141"/>
                <a:gridCol w="813788"/>
                <a:gridCol w="874068"/>
                <a:gridCol w="1436687"/>
                <a:gridCol w="1436687"/>
              </a:tblGrid>
              <a:tr h="10325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 shtator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 “</a:t>
                      </a:r>
                      <a:r>
                        <a:rPr lang="sq-AL" sz="1100" b="1" u="none" strike="noStrike" dirty="0" smtClean="0">
                          <a:effectLst/>
                        </a:rPr>
                        <a:t>Miku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Monumentit” Përmet 1.Guri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Qytetit, Përmet, 2. Kisha 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Sh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ën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Premtes </a:t>
                      </a:r>
                      <a:r>
                        <a:rPr lang="sq-AL" sz="1100" b="1" u="none" strike="noStrike" dirty="0">
                          <a:effectLst/>
                        </a:rPr>
                        <a:t>,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Përmet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9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rmet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Gjirokastër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 err="1" smtClean="0">
                          <a:effectLst/>
                        </a:rPr>
                        <a:t>Aktivitet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me </a:t>
                      </a:r>
                      <a:r>
                        <a:rPr lang="sq-AL" sz="1100" b="1" u="none" strike="noStrike" dirty="0">
                          <a:effectLst/>
                        </a:rPr>
                        <a:t>nxënësit e dy shkollave në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Përmet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249550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“Sterat dhe puset në Gjirokastër” - Tryezë e </a:t>
                      </a:r>
                      <a:r>
                        <a:rPr lang="en-US" sz="1100" b="1" u="none" strike="noStrike" dirty="0" smtClean="0">
                          <a:effectLst/>
                        </a:rPr>
                        <a:t>r</a:t>
                      </a:r>
                      <a:r>
                        <a:rPr lang="sq-AL" sz="1100" b="1" u="none" strike="noStrike" dirty="0" smtClean="0">
                          <a:effectLst/>
                        </a:rPr>
                        <a:t>rumbullakët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T</a:t>
                      </a:r>
                      <a:r>
                        <a:rPr lang="sq-AL" sz="1100" b="1" u="none" strike="noStrike" dirty="0" smtClean="0">
                          <a:effectLst/>
                        </a:rPr>
                        <a:t>rashëgimi</a:t>
                      </a:r>
                      <a:r>
                        <a:rPr lang="en-US" sz="1100" b="1" u="none" strike="noStrike" dirty="0" smtClean="0">
                          <a:effectLst/>
                        </a:rPr>
                        <a:t>a</a:t>
                      </a:r>
                      <a:r>
                        <a:rPr lang="sq-AL" sz="1100" b="1" u="none" strike="noStrike" dirty="0" smtClean="0">
                          <a:effectLst/>
                        </a:rPr>
                        <a:t>, </a:t>
                      </a:r>
                      <a:r>
                        <a:rPr lang="sq-AL" sz="1100" b="1" u="none" strike="noStrike" dirty="0">
                          <a:effectLst/>
                        </a:rPr>
                        <a:t>si vlerë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mjedisore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po edhe aset ekologjik e turistik”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00- 11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Gjirokast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 Qendra për Trashëgimi dhe Kulturë “</a:t>
                      </a:r>
                      <a:r>
                        <a:rPr lang="sq-AL" sz="1100" b="1" u="none" strike="noStrike" dirty="0" smtClean="0">
                          <a:effectLst/>
                        </a:rPr>
                        <a:t>Babameto</a:t>
                      </a:r>
                      <a:r>
                        <a:rPr lang="en-US" sz="1100" b="1" u="none" strike="noStrike" dirty="0" smtClean="0">
                          <a:effectLst/>
                        </a:rPr>
                        <a:t>”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>
                          <a:effectLst/>
                        </a:rPr>
                        <a:t> 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557561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 smtClean="0">
                          <a:effectLst/>
                        </a:rPr>
                        <a:t>65</a:t>
                      </a:r>
                      <a:r>
                        <a:rPr lang="en-US" sz="1100" b="1" u="none" strike="noStrike" dirty="0" smtClean="0">
                          <a:effectLst/>
                        </a:rPr>
                        <a:t>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vjetori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vdekjes së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patriotit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Spiridon </a:t>
                      </a:r>
                      <a:r>
                        <a:rPr lang="en-US" sz="1100" b="1" u="none" strike="noStrike" dirty="0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lo, </a:t>
                      </a:r>
                      <a:r>
                        <a:rPr lang="sq-AL" sz="1100" b="1" u="none" strike="noStrike" dirty="0">
                          <a:effectLst/>
                        </a:rPr>
                        <a:t>grafistit, muzikantit </a:t>
                      </a:r>
                      <a:r>
                        <a:rPr lang="sq-AL" sz="1100" b="1" u="none" strike="noStrike" dirty="0" smtClean="0">
                          <a:effectLst/>
                        </a:rPr>
                        <a:t>dh</a:t>
                      </a:r>
                      <a:r>
                        <a:rPr lang="en-US" sz="1100" b="1" u="none" strike="noStrike" dirty="0" smtClean="0">
                          <a:effectLst/>
                        </a:rPr>
                        <a:t>e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nënshkruesit të aktit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Pavarësisë </a:t>
                      </a:r>
                      <a:r>
                        <a:rPr lang="sq-AL" sz="1100" b="1" u="none" strike="noStrike" dirty="0">
                          <a:effectLst/>
                        </a:rPr>
                        <a:t>si delegat i Korçës. Në aktivitet do të ekspozohen materiale, fotografi e dokumente nga jeta e patriotit si dhe disqe me këngë te tij.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</a:t>
                      </a:r>
                      <a:r>
                        <a:rPr lang="en-US" sz="1100" b="1" u="none" strike="noStrike" dirty="0" smtClean="0">
                          <a:effectLst/>
                        </a:rPr>
                        <a:t>0: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Muzeu Arsimit </a:t>
                      </a:r>
                      <a:r>
                        <a:rPr lang="sq-AL" sz="1100" b="1" u="none" strike="noStrike" dirty="0" smtClean="0">
                          <a:effectLst/>
                        </a:rPr>
                        <a:t>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M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inistria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Arsimit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dhe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Sportit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ftuar intelektualë të qytetit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15789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792519"/>
              </p:ext>
            </p:extLst>
          </p:nvPr>
        </p:nvGraphicFramePr>
        <p:xfrm>
          <a:off x="834340" y="1972373"/>
          <a:ext cx="10811435" cy="3684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2842"/>
                <a:gridCol w="5072497"/>
                <a:gridCol w="786110"/>
                <a:gridCol w="844340"/>
                <a:gridCol w="1387823"/>
                <a:gridCol w="1387823"/>
              </a:tblGrid>
              <a:tr h="1054824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Korça Folk, Grupi i Këngëve dhe Valleve Popullore të Korçës, Perfomimi i Valleve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Tradicionale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14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Teatri "Andon Zako Çajupi", Korçë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 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314835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Leksion mbi teknikat e </a:t>
                      </a:r>
                      <a:r>
                        <a:rPr lang="en-US" sz="1100" b="1" u="none" strike="noStrike" dirty="0" smtClean="0">
                          <a:effectLst/>
                        </a:rPr>
                        <a:t>r</a:t>
                      </a:r>
                      <a:r>
                        <a:rPr lang="sq-AL" sz="1100" b="1" u="none" strike="noStrike" dirty="0" smtClean="0">
                          <a:effectLst/>
                        </a:rPr>
                        <a:t>estaurimit </a:t>
                      </a:r>
                      <a:r>
                        <a:rPr lang="sq-AL" sz="1100" b="1" u="none" strike="noStrike" dirty="0">
                          <a:effectLst/>
                        </a:rPr>
                        <a:t>të Veprave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Artit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Informacion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dhe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promovim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të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kona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ve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të restauruara nga restauratorët e veprave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artit-DRKK-Berat</a:t>
                      </a:r>
                      <a:r>
                        <a:rPr lang="en-US" sz="1100" b="1" u="none" strike="noStrike" dirty="0" smtClean="0">
                          <a:effectLst/>
                        </a:rPr>
                        <a:t>.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Vizitë në laboratorin 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restaurimit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Shk</a:t>
                      </a:r>
                      <a:r>
                        <a:rPr lang="en-US" sz="1100" b="1" u="none" strike="noStrike" dirty="0" smtClean="0">
                          <a:effectLst/>
                        </a:rPr>
                        <a:t>olla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e </a:t>
                      </a:r>
                      <a:r>
                        <a:rPr lang="en-US" sz="1100" b="1" u="none" strike="noStrike" dirty="0" smtClean="0">
                          <a:effectLst/>
                        </a:rPr>
                        <a:t>m</a:t>
                      </a:r>
                      <a:r>
                        <a:rPr lang="sq-AL" sz="1100" b="1" u="none" strike="noStrike" dirty="0" smtClean="0">
                          <a:effectLst/>
                        </a:rPr>
                        <a:t>esme </a:t>
                      </a:r>
                      <a:r>
                        <a:rPr lang="en-US" sz="1100" b="1" u="none" strike="noStrike" dirty="0" smtClean="0">
                          <a:effectLst/>
                        </a:rPr>
                        <a:t>a</a:t>
                      </a:r>
                      <a:r>
                        <a:rPr lang="sq-AL" sz="1100" b="1" u="none" strike="noStrike" dirty="0" smtClean="0">
                          <a:effectLst/>
                        </a:rPr>
                        <a:t>rtistike </a:t>
                      </a:r>
                      <a:r>
                        <a:rPr lang="sq-AL" sz="1100" b="1" u="none" strike="noStrike" dirty="0">
                          <a:effectLst/>
                        </a:rPr>
                        <a:t>“Ajet Xhindole"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Berat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Shkolla e mesme artistike “Ajet Xhindole"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314835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 "Unë dhe Muzeu"- Ekspozitë fotografike virtuale, sipas modelit të ofruar nga Rrjeti Ballkanik i Muzeve. 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4 </a:t>
                      </a:r>
                      <a:r>
                        <a:rPr lang="sq-AL" sz="1100" b="1" u="none" strike="noStrike" dirty="0" smtClean="0">
                          <a:effectLst/>
                        </a:rPr>
                        <a:t>objekte </a:t>
                      </a:r>
                      <a:r>
                        <a:rPr lang="sq-AL" sz="1100" b="1" u="none" strike="noStrike" dirty="0">
                          <a:effectLst/>
                        </a:rPr>
                        <a:t>të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veçuara</a:t>
                      </a:r>
                      <a:r>
                        <a:rPr lang="sq-AL" sz="1100" b="1" u="none" strike="noStrike" dirty="0" smtClean="0">
                          <a:effectLst/>
                        </a:rPr>
                        <a:t> d</a:t>
                      </a:r>
                      <a:r>
                        <a:rPr lang="en-US" sz="1100" b="1" u="none" strike="noStrike" dirty="0" smtClean="0">
                          <a:effectLst/>
                        </a:rPr>
                        <a:t>he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perceptim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vizitorëve mbi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trashëgiminë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         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9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Muzeu Arkeologjik Apolloni 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Parku </a:t>
                      </a:r>
                      <a:r>
                        <a:rPr lang="sq-AL" sz="1100" b="1" u="none" strike="noStrike" dirty="0" smtClean="0">
                          <a:effectLst/>
                        </a:rPr>
                        <a:t>Kombë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t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 </a:t>
                      </a:r>
                      <a:r>
                        <a:rPr lang="sq-AL" sz="1100" b="1" u="none" strike="noStrike" dirty="0">
                          <a:effectLst/>
                        </a:rPr>
                        <a:t>Arkeoogjik, Apolloni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per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publikun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05780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6980692"/>
              </p:ext>
            </p:extLst>
          </p:nvPr>
        </p:nvGraphicFramePr>
        <p:xfrm>
          <a:off x="605117" y="1976717"/>
          <a:ext cx="11026590" cy="42089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1564"/>
                <a:gridCol w="5321245"/>
                <a:gridCol w="801754"/>
                <a:gridCol w="861143"/>
                <a:gridCol w="1415442"/>
                <a:gridCol w="1415442"/>
              </a:tblGrid>
              <a:tr h="8605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“Feja e Shqiptarit është Shqiptaria</a:t>
                      </a:r>
                      <a:r>
                        <a:rPr lang="sq-AL" sz="1100" b="1" u="none" strike="noStrike" dirty="0" smtClean="0">
                          <a:effectLst/>
                        </a:rPr>
                        <a:t>”</a:t>
                      </a:r>
                      <a:r>
                        <a:rPr lang="en-US" sz="1100" b="1" u="none" strike="noStrike" dirty="0" smtClean="0">
                          <a:effectLst/>
                        </a:rPr>
                        <a:t>.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Takim me komunitetet </a:t>
                      </a:r>
                      <a:r>
                        <a:rPr lang="en-US" sz="1100" b="1" u="none" strike="noStrike" dirty="0" smtClean="0">
                          <a:effectLst/>
                        </a:rPr>
                        <a:t>f</a:t>
                      </a:r>
                      <a:r>
                        <a:rPr lang="sq-AL" sz="1100" b="1" u="none" strike="noStrike" dirty="0" smtClean="0">
                          <a:effectLst/>
                        </a:rPr>
                        <a:t>etare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n</a:t>
                      </a:r>
                      <a:r>
                        <a:rPr lang="sq-AL" sz="1100" b="1" u="none" strike="noStrike" dirty="0" smtClean="0">
                          <a:effectLst/>
                        </a:rPr>
                        <a:t>xënës </a:t>
                      </a:r>
                      <a:r>
                        <a:rPr lang="sq-AL" sz="1100" b="1" u="none" strike="noStrike" dirty="0">
                          <a:effectLst/>
                        </a:rPr>
                        <a:t>nga Komunitetet </a:t>
                      </a:r>
                      <a:r>
                        <a:rPr lang="sq-AL" sz="1100" b="1" u="none" strike="noStrike" dirty="0" smtClean="0">
                          <a:effectLst/>
                        </a:rPr>
                        <a:t>Fetare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së </a:t>
                      </a:r>
                      <a:r>
                        <a:rPr lang="sq-AL" sz="1100" b="1" u="none" strike="noStrike" dirty="0">
                          <a:effectLst/>
                        </a:rPr>
                        <a:t>bashku në mbrojtje të objekteve të Kultit, Kisha dhe Xhami.                        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 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Berat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 smtClean="0">
                          <a:effectLst/>
                        </a:rPr>
                        <a:t>K</a:t>
                      </a:r>
                      <a:r>
                        <a:rPr lang="sq-AL" sz="1100" b="1" u="none" strike="noStrike" dirty="0" smtClean="0">
                          <a:effectLst/>
                        </a:rPr>
                        <a:t>omunitetet </a:t>
                      </a:r>
                      <a:r>
                        <a:rPr lang="sq-AL" sz="1100" b="1" u="none" strike="noStrike" dirty="0">
                          <a:effectLst/>
                        </a:rPr>
                        <a:t>fetare, </a:t>
                      </a:r>
                      <a:r>
                        <a:rPr lang="sq-AL" sz="1100" b="1" u="none" strike="noStrike" dirty="0" smtClean="0">
                          <a:effectLst/>
                        </a:rPr>
                        <a:t>nx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n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s </a:t>
                      </a:r>
                      <a:r>
                        <a:rPr lang="sq-AL" sz="1100" b="1" u="none" strike="noStrike" dirty="0">
                          <a:effectLst/>
                        </a:rPr>
                        <a:t>shkollash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769794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“Miku i Monumentit” </a:t>
                      </a:r>
                      <a:r>
                        <a:rPr lang="sq-AL" sz="1100" b="1" u="none" strike="noStrike" dirty="0" smtClean="0">
                          <a:effectLst/>
                        </a:rPr>
                        <a:t>vizit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në monumentin “Kisha e Shën Gjon Vladimirit” në Bradashesh Elbasan rreth 7.5 km nga </a:t>
                      </a:r>
                      <a:r>
                        <a:rPr lang="sq-AL" sz="1100" b="1" u="none" strike="noStrike" dirty="0" smtClean="0">
                          <a:effectLst/>
                        </a:rPr>
                        <a:t>Elbasani.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N</a:t>
                      </a:r>
                      <a:r>
                        <a:rPr lang="sq-AL" sz="1100" b="1" u="none" strike="noStrike" dirty="0" smtClean="0">
                          <a:effectLst/>
                        </a:rPr>
                        <a:t>johja </a:t>
                      </a:r>
                      <a:r>
                        <a:rPr lang="sq-AL" sz="1100" b="1" u="none" strike="noStrike" dirty="0">
                          <a:effectLst/>
                        </a:rPr>
                        <a:t>me historikun dhe vlerat e këtij monumenti si dhe i monumenteve të tjera të Qarkut Elbasan. Prezantim i historisë së monumentit dhe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fazat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e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zhvillimit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të tij në vite do të bëhet nga At Irine në lidhje me legjendën e shenjtit emrin e të cilit mban </a:t>
                      </a:r>
                      <a:r>
                        <a:rPr lang="en-US" sz="1100" b="1" u="none" strike="noStrike" dirty="0" smtClean="0">
                          <a:effectLst/>
                        </a:rPr>
                        <a:t>k</a:t>
                      </a:r>
                      <a:r>
                        <a:rPr lang="sq-AL" sz="1100" b="1" u="none" strike="noStrike" dirty="0" smtClean="0">
                          <a:effectLst/>
                        </a:rPr>
                        <a:t>isha</a:t>
                      </a:r>
                      <a:r>
                        <a:rPr lang="sq-AL" sz="1100" b="1" u="none" strike="noStrike" dirty="0">
                          <a:effectLst/>
                        </a:rPr>
                        <a:t>. </a:t>
                      </a:r>
                      <a:br>
                        <a:rPr lang="sq-AL" sz="1100" b="1" u="none" strike="noStrike" dirty="0">
                          <a:effectLst/>
                        </a:rPr>
                      </a:br>
                      <a:r>
                        <a:rPr lang="sq-AL" sz="1100" b="1" u="none" strike="noStrike" dirty="0">
                          <a:effectLst/>
                        </a:rPr>
                        <a:t>Prezantim për trashëgiminë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jomateriale </a:t>
                      </a:r>
                      <a:r>
                        <a:rPr lang="sq-AL" sz="1100" b="1" u="none" strike="noStrike" dirty="0">
                          <a:effectLst/>
                        </a:rPr>
                        <a:t>të trevës së Elbasanit. </a:t>
                      </a:r>
                      <a:br>
                        <a:rPr lang="sq-AL" sz="1100" b="1" u="none" strike="noStrike" dirty="0">
                          <a:effectLst/>
                        </a:rPr>
                      </a:b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Sektori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Elbasanit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Durr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s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Vizitë e nxënësve të Shkollës së Shijonit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78547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Trashëgimia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nstrumentale</a:t>
                      </a:r>
                      <a:r>
                        <a:rPr lang="sq-AL" sz="1100" b="1" u="none" strike="noStrike" dirty="0">
                          <a:effectLst/>
                        </a:rPr>
                        <a:t>, </a:t>
                      </a:r>
                      <a:r>
                        <a:rPr lang="en-US" sz="1100" b="1" u="none" strike="noStrike" dirty="0" smtClean="0">
                          <a:effectLst/>
                        </a:rPr>
                        <a:t>k</a:t>
                      </a:r>
                      <a:r>
                        <a:rPr lang="sq-AL" sz="1100" b="1" u="none" strike="noStrike" dirty="0" smtClean="0">
                          <a:effectLst/>
                        </a:rPr>
                        <a:t>oncert </a:t>
                      </a:r>
                      <a:r>
                        <a:rPr lang="sq-AL" sz="1100" b="1" u="none" strike="noStrike" dirty="0">
                          <a:effectLst/>
                        </a:rPr>
                        <a:t>me instrumentistë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rinj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18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Pallati i Kulturës Korçë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 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4092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7121123"/>
              </p:ext>
            </p:extLst>
          </p:nvPr>
        </p:nvGraphicFramePr>
        <p:xfrm>
          <a:off x="672355" y="2003612"/>
          <a:ext cx="10999693" cy="4034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1905"/>
                <a:gridCol w="5074970"/>
                <a:gridCol w="799798"/>
                <a:gridCol w="859042"/>
                <a:gridCol w="1411989"/>
                <a:gridCol w="1411989"/>
              </a:tblGrid>
              <a:tr h="707534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tetor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Festa e Mollës, Promovimi i Kulinarisë së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zonës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 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Fshati Dvoran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 </a:t>
                      </a:r>
                      <a:r>
                        <a:rPr lang="sq-AL" sz="1100" b="1" u="none" strike="noStrike" dirty="0">
                          <a:effectLst/>
                        </a:rPr>
                        <a:t>publikun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395522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 tetor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Oda </a:t>
                      </a:r>
                      <a:r>
                        <a:rPr lang="en-US" sz="1100" b="1" u="none" strike="noStrike" dirty="0" smtClean="0">
                          <a:effectLst/>
                        </a:rPr>
                        <a:t>k</a:t>
                      </a:r>
                      <a:r>
                        <a:rPr lang="sq-AL" sz="1100" b="1" u="none" strike="noStrike" dirty="0" smtClean="0">
                          <a:effectLst/>
                        </a:rPr>
                        <a:t>or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ç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e Inskenuar te Hani 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Manastirit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risjellje</a:t>
                      </a:r>
                      <a:r>
                        <a:rPr lang="en-US" sz="1100" b="1" u="none" strike="noStrike" dirty="0" smtClean="0">
                          <a:effectLst/>
                        </a:rPr>
                        <a:t> e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një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modeli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mobilimi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të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dhomës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së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miqve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me </a:t>
                      </a:r>
                      <a:r>
                        <a:rPr lang="sq-AL" sz="1100" b="1" u="none" strike="noStrike" dirty="0">
                          <a:effectLst/>
                        </a:rPr>
                        <a:t>motive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tradicionale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Pazari i Vjetër i qytetit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Kor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ç</a:t>
                      </a:r>
                      <a:r>
                        <a:rPr lang="sq-AL" sz="1100" b="1" u="none" strike="noStrike" dirty="0" smtClean="0">
                          <a:effectLst/>
                        </a:rPr>
                        <a:t>ës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 </a:t>
                      </a:r>
                      <a:r>
                        <a:rPr lang="sq-AL" sz="1100" b="1" u="none" strike="noStrike" dirty="0">
                          <a:effectLst/>
                        </a:rPr>
                        <a:t>publikun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87953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Promovimi katalogut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v</a:t>
                      </a:r>
                      <a:r>
                        <a:rPr lang="sq-AL" sz="1100" b="1" u="none" strike="noStrike" dirty="0" smtClean="0">
                          <a:effectLst/>
                        </a:rPr>
                        <a:t>eshjeve </a:t>
                      </a:r>
                      <a:r>
                        <a:rPr lang="en-US" sz="1100" b="1" u="none" strike="noStrike" dirty="0" smtClean="0">
                          <a:effectLst/>
                        </a:rPr>
                        <a:t>p</a:t>
                      </a:r>
                      <a:r>
                        <a:rPr lang="sq-AL" sz="1100" b="1" u="none" strike="noStrike" dirty="0" smtClean="0">
                          <a:effectLst/>
                        </a:rPr>
                        <a:t>opullore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në kuadër të Festivalit Folklorik të Gjirokastrës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Ministria e Kulturës 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DPPSTDK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I lirë për publikun</a:t>
                      </a:r>
                      <a:endParaRPr lang="sq-AL" sz="1100" b="1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  <a:tr h="1051529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Ekspozitë e objekteve arkeologjike, bashkëpunim midis Ministrisë së Kulturës dhe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Agjen</a:t>
                      </a:r>
                      <a:r>
                        <a:rPr lang="en-US" sz="1100" b="1" u="none" strike="noStrike" dirty="0" smtClean="0">
                          <a:effectLst/>
                        </a:rPr>
                        <a:t>c</a:t>
                      </a:r>
                      <a:r>
                        <a:rPr lang="sq-AL" sz="1100" b="1" u="none" strike="noStrike" dirty="0" smtClean="0">
                          <a:effectLst/>
                        </a:rPr>
                        <a:t>isë </a:t>
                      </a:r>
                      <a:r>
                        <a:rPr lang="sq-AL" sz="1100" b="1" u="none" strike="noStrike" dirty="0">
                          <a:effectLst/>
                        </a:rPr>
                        <a:t>së Shërbimit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Arkeologjik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</a:t>
                      </a:r>
                      <a:r>
                        <a:rPr lang="en-US" sz="1100" b="1" u="none" strike="noStrike" smtClean="0">
                          <a:effectLst/>
                        </a:rPr>
                        <a:t>1: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Ministria e Kulturës 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ASHA &amp; MK 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I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lirë për publikun</a:t>
                      </a:r>
                      <a:endParaRPr lang="sq-AL" sz="1100" b="1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979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406666"/>
              </p:ext>
            </p:extLst>
          </p:nvPr>
        </p:nvGraphicFramePr>
        <p:xfrm>
          <a:off x="793376" y="1976717"/>
          <a:ext cx="10865223" cy="3697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0378"/>
                <a:gridCol w="5126828"/>
                <a:gridCol w="790021"/>
                <a:gridCol w="848540"/>
                <a:gridCol w="1394728"/>
                <a:gridCol w="1394728"/>
              </a:tblGrid>
              <a:tr h="20153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Aktivitet në Mozaikun e Tiranës. Shkollat e "Miku 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Monumentit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”</a:t>
                      </a:r>
                      <a:r>
                        <a:rPr lang="sq-AL" sz="1100" b="1" u="none" strike="noStrike" dirty="0" smtClean="0">
                          <a:effectLst/>
                        </a:rPr>
                        <a:t>, </a:t>
                      </a:r>
                      <a:r>
                        <a:rPr lang="en-US" sz="1100" b="1" u="none" strike="noStrike" dirty="0" smtClean="0">
                          <a:effectLst/>
                        </a:rPr>
                        <a:t>s</a:t>
                      </a:r>
                      <a:r>
                        <a:rPr lang="sq-AL" sz="1100" b="1" u="none" strike="noStrike" dirty="0" smtClean="0">
                          <a:effectLst/>
                        </a:rPr>
                        <a:t>hk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mbim eksperience me</a:t>
                      </a:r>
                      <a:r>
                        <a:rPr lang="en-US" sz="1100" b="1" u="none" strike="noStrike" dirty="0" smtClean="0">
                          <a:effectLst/>
                        </a:rPr>
                        <a:t>s</a:t>
                      </a:r>
                      <a:r>
                        <a:rPr lang="sq-AL" sz="1100" b="1" u="none" strike="noStrike" dirty="0" smtClean="0">
                          <a:effectLst/>
                        </a:rPr>
                        <a:t> shkollave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përmes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grafikës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, </a:t>
                      </a:r>
                      <a:r>
                        <a:rPr lang="en-US" sz="1100" b="1" u="none" strike="noStrike" baseline="0" dirty="0" err="1" smtClean="0">
                          <a:effectLst/>
                        </a:rPr>
                        <a:t>vizatimit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,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shoqëruar </a:t>
                      </a:r>
                      <a:r>
                        <a:rPr lang="sq-AL" sz="1100" b="1" u="none" strike="noStrike" dirty="0">
                          <a:effectLst/>
                        </a:rPr>
                        <a:t>me historikun e monumentit të cilën e kanë në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birësim</a:t>
                      </a:r>
                      <a:r>
                        <a:rPr lang="en-US" sz="1100" b="1" u="none" strike="noStrike" dirty="0" smtClean="0">
                          <a:effectLst/>
                        </a:rPr>
                        <a:t>.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Mozaiku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Tiranës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Durrës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 </a:t>
                      </a:r>
                      <a:r>
                        <a:rPr lang="sq-AL" sz="1100" b="1" u="none" strike="noStrike" dirty="0">
                          <a:effectLst/>
                        </a:rPr>
                        <a:t>publikun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682601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Leksion mbi vlerat e Monumenteve të Kulturës DRKK-Berat me qëllim sensibilizimin e banorëve të Sinjës për rëndësinë e zonës së tyre. Në kuadër të shpalljes Monument Kulture Kategoria e I-rë të Kishës së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Sinjës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Fsh</a:t>
                      </a:r>
                      <a:r>
                        <a:rPr lang="en-US" sz="1100" b="1" u="none" strike="noStrike" dirty="0" smtClean="0">
                          <a:effectLst/>
                        </a:rPr>
                        <a:t>a</a:t>
                      </a:r>
                      <a:r>
                        <a:rPr lang="sq-AL" sz="1100" b="1" u="none" strike="noStrike" dirty="0" smtClean="0">
                          <a:effectLst/>
                        </a:rPr>
                        <a:t>ti </a:t>
                      </a:r>
                      <a:r>
                        <a:rPr lang="sq-AL" sz="1100" b="1" u="none" strike="noStrike" dirty="0">
                          <a:effectLst/>
                        </a:rPr>
                        <a:t>Sinjë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Berat 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I lirë për publikun</a:t>
                      </a:r>
                      <a:endParaRPr lang="sq-AL" sz="1100" b="1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917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EUROPIANE TË TRASHËGIMISË </a:t>
            </a:r>
            <a:endParaRPr lang="sq-AL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911449"/>
              </p:ext>
            </p:extLst>
          </p:nvPr>
        </p:nvGraphicFramePr>
        <p:xfrm>
          <a:off x="618566" y="1963271"/>
          <a:ext cx="10999695" cy="3738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23290"/>
                <a:gridCol w="5393585"/>
                <a:gridCol w="799799"/>
                <a:gridCol w="859043"/>
                <a:gridCol w="1411989"/>
                <a:gridCol w="1411989"/>
              </a:tblGrid>
              <a:tr h="111148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Përkujtimi 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79</a:t>
                      </a:r>
                      <a:r>
                        <a:rPr lang="en-US" sz="1100" b="1" u="none" strike="noStrike" dirty="0" smtClean="0">
                          <a:effectLst/>
                        </a:rPr>
                        <a:t>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vjetorit të krijimit të muzeut të parë shqiptar</a:t>
                      </a:r>
                      <a:r>
                        <a:rPr lang="sq-AL" sz="1100" b="1" u="none" strike="noStrike" dirty="0" smtClean="0">
                          <a:effectLst/>
                        </a:rPr>
                        <a:t>.</a:t>
                      </a:r>
                      <a:r>
                        <a:rPr lang="en-US" sz="1100" b="1" u="none" strike="noStrike" dirty="0" smtClean="0">
                          <a:effectLst/>
                        </a:rPr>
                        <a:t>-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Muzeu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Pavarësisë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Vlor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Muzeu Pavarësisë, Vlorë </a:t>
                      </a:r>
                      <a:endParaRPr lang="sq-AL" sz="1100" b="1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lir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 </a:t>
                      </a:r>
                      <a:r>
                        <a:rPr lang="sq-AL" sz="1100" b="1" u="none" strike="noStrike" dirty="0">
                          <a:effectLst/>
                        </a:rPr>
                        <a:t>publikun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626800">
                <a:tc vMerge="1">
                  <a:txBody>
                    <a:bodyPr/>
                    <a:lstStyle/>
                    <a:p>
                      <a:endParaRPr lang="sq-A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sq-AL" sz="1100" b="1" u="none" strike="noStrike" dirty="0">
                          <a:effectLst/>
                        </a:rPr>
                        <a:t>Përvjetori i 88 -</a:t>
                      </a:r>
                      <a:r>
                        <a:rPr lang="sq-AL" sz="1100" b="1" u="none" strike="noStrike" dirty="0" smtClean="0">
                          <a:effectLst/>
                        </a:rPr>
                        <a:t>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i vdekjes së shkrimtarit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shquar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Foqion Postoli, i cili ka patur aktivitet të dendur patriotik brenda dhe jashtë atdheut, si dhe aktivist i federatës panshqiptare VATRA në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Amerikë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Përvjetori </a:t>
                      </a:r>
                      <a:r>
                        <a:rPr lang="sq-AL" sz="1100" b="1" u="none" strike="noStrike" dirty="0">
                          <a:effectLst/>
                        </a:rPr>
                        <a:t>i </a:t>
                      </a:r>
                      <a:r>
                        <a:rPr lang="sq-AL" sz="1100" b="1" u="none" strike="noStrike" dirty="0" smtClean="0">
                          <a:effectLst/>
                        </a:rPr>
                        <a:t>55</a:t>
                      </a:r>
                      <a:r>
                        <a:rPr lang="en-US" sz="1100" b="1" u="none" strike="noStrike" dirty="0" smtClean="0">
                          <a:effectLst/>
                        </a:rPr>
                        <a:t>-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të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i vdekjes së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patriotit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Koço Grameno, një nga nxënësit e Mësonjëtores së Parë Shqipe, veprimtar i shquar i lëvizjeve patriotike, gazetar dhe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luftëtar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Muzeu Arsimit, Korçë</a:t>
                      </a:r>
                    </a:p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Muzeu </a:t>
                      </a:r>
                      <a:r>
                        <a:rPr lang="sq-AL" sz="1100" b="1" u="none" strike="noStrike" dirty="0" smtClean="0">
                          <a:effectLst/>
                        </a:rPr>
                        <a:t>Arsimit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Kor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çë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 smtClean="0">
                          <a:effectLst/>
                        </a:rPr>
                        <a:t>I lirë për publikun</a:t>
                      </a:r>
                      <a:endParaRPr lang="sq-AL" sz="1100" b="1" u="none" strike="noStrike" dirty="0">
                        <a:effectLst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7398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DITËT </a:t>
            </a:r>
            <a:r>
              <a:rPr lang="sq-AL" sz="40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E</a:t>
            </a:r>
            <a:r>
              <a:rPr lang="en-US" sz="4000" b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V</a:t>
            </a:r>
            <a:r>
              <a:rPr lang="sq-AL" sz="4000" b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ROPIANE </a:t>
            </a:r>
            <a:r>
              <a:rPr lang="sq-AL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tang" panose="02030600000101010101" pitchFamily="18" charset="-127"/>
                <a:ea typeface="Batang" panose="02030600000101010101" pitchFamily="18" charset="-127"/>
              </a:rPr>
              <a:t>TË TRASHËGIMISË </a:t>
            </a:r>
            <a:endParaRPr lang="sq-AL" sz="4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5195001"/>
              </p:ext>
            </p:extLst>
          </p:nvPr>
        </p:nvGraphicFramePr>
        <p:xfrm>
          <a:off x="591672" y="1990165"/>
          <a:ext cx="11040035" cy="38996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7941"/>
                <a:gridCol w="4812697"/>
                <a:gridCol w="1181298"/>
                <a:gridCol w="1093795"/>
                <a:gridCol w="1268802"/>
                <a:gridCol w="2085502"/>
              </a:tblGrid>
              <a:tr h="2077381"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 tetor 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 Trashëgimia industriale e së kaluarës , në fokusin e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rinjve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Grupi “Miku i Monumentit” shkolla industriale. Prezantime në PP: - Historiku i zonës industriale -Objektet dhe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pei</a:t>
                      </a:r>
                      <a:r>
                        <a:rPr lang="en-US" sz="1100" b="1" u="none" strike="noStrike" dirty="0" smtClean="0">
                          <a:effectLst/>
                        </a:rPr>
                        <a:t>z</a:t>
                      </a:r>
                      <a:r>
                        <a:rPr lang="sq-AL" sz="1100" b="1" u="none" strike="noStrike" dirty="0" smtClean="0">
                          <a:effectLst/>
                        </a:rPr>
                        <a:t>azhet </a:t>
                      </a:r>
                      <a:r>
                        <a:rPr lang="sq-AL" sz="1100" b="1" u="none" strike="noStrike" dirty="0">
                          <a:effectLst/>
                        </a:rPr>
                        <a:t>industriale të </a:t>
                      </a:r>
                      <a:r>
                        <a:rPr lang="sq-AL" sz="1100" b="1" u="none" strike="noStrike" dirty="0" smtClean="0">
                          <a:effectLst/>
                        </a:rPr>
                        <a:t>kohës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Historiku </a:t>
                      </a:r>
                      <a:r>
                        <a:rPr lang="sq-AL" sz="1100" b="1" u="none" strike="noStrike" dirty="0">
                          <a:effectLst/>
                        </a:rPr>
                        <a:t>i shkollës </a:t>
                      </a:r>
                      <a:r>
                        <a:rPr lang="sq-AL" sz="1100" b="1" u="none" strike="noStrike" dirty="0" smtClean="0">
                          <a:effectLst/>
                        </a:rPr>
                        <a:t>Industriale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Tradita </a:t>
                      </a:r>
                      <a:r>
                        <a:rPr lang="sq-AL" sz="1100" b="1" u="none" strike="noStrike" dirty="0">
                          <a:effectLst/>
                        </a:rPr>
                        <a:t>historike dhe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vazhdimësia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 smtClean="0">
                          <a:effectLst/>
                        </a:rPr>
                        <a:t>Histori njerëzore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 Ide novatore për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transformim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10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Shkolla </a:t>
                      </a:r>
                      <a:r>
                        <a:rPr lang="sq-AL" sz="1100" b="1" u="none" strike="noStrike" dirty="0" smtClean="0">
                          <a:effectLst/>
                        </a:rPr>
                        <a:t>Industriale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D</a:t>
                      </a:r>
                      <a:r>
                        <a:rPr lang="en-US" sz="1100" b="1" u="none" strike="noStrike" dirty="0" smtClean="0">
                          <a:effectLst/>
                        </a:rPr>
                        <a:t>RKK-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sq-AL" sz="1100" b="1" u="none" strike="noStrike" dirty="0">
                          <a:effectLst/>
                        </a:rPr>
                        <a:t>Gjirokastër 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 </a:t>
                      </a:r>
                      <a:endParaRPr lang="sq-AL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109335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sq-AL" sz="1200" b="1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 </a:t>
                      </a:r>
                      <a:r>
                        <a:rPr lang="sq-AL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tetor</a:t>
                      </a:r>
                      <a:endParaRPr lang="sq-AL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Viti 2015 - Viti </a:t>
                      </a:r>
                      <a:r>
                        <a:rPr lang="en-US" sz="1100" b="1" u="none" strike="noStrike" dirty="0" err="1" smtClean="0">
                          <a:effectLst/>
                        </a:rPr>
                        <a:t>i</a:t>
                      </a:r>
                      <a:r>
                        <a:rPr lang="sq-AL" sz="1100" b="1" u="none" strike="noStrike" dirty="0" smtClean="0">
                          <a:effectLst/>
                        </a:rPr>
                        <a:t> trash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gimis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Industriale</a:t>
                      </a:r>
                      <a:r>
                        <a:rPr lang="en-US" sz="1100" b="1" u="none" strike="noStrike" dirty="0" smtClean="0">
                          <a:effectLst/>
                        </a:rPr>
                        <a:t>;</a:t>
                      </a:r>
                      <a:r>
                        <a:rPr lang="sq-AL" sz="1100" b="1" u="none" strike="noStrike" dirty="0" smtClean="0">
                          <a:effectLst/>
                        </a:rPr>
                        <a:t> </a:t>
                      </a:r>
                      <a:r>
                        <a:rPr lang="en-US" sz="1100" b="1" u="none" strike="noStrike" dirty="0" smtClean="0">
                          <a:effectLst/>
                        </a:rPr>
                        <a:t>W</a:t>
                      </a:r>
                      <a:r>
                        <a:rPr lang="sq-AL" sz="1100" b="1" u="none" strike="noStrike" dirty="0" smtClean="0">
                          <a:effectLst/>
                        </a:rPr>
                        <a:t>orkshop </a:t>
                      </a:r>
                      <a:r>
                        <a:rPr lang="sq-AL" sz="1100" b="1" u="none" strike="noStrike" dirty="0">
                          <a:effectLst/>
                        </a:rPr>
                        <a:t>mbi veprat industriale potenciale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p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r t</a:t>
                      </a:r>
                      <a:r>
                        <a:rPr lang="en-US" sz="1100" b="1" u="none" strike="noStrike" dirty="0" smtClean="0">
                          <a:effectLst/>
                        </a:rPr>
                        <a:t>’</a:t>
                      </a:r>
                      <a:r>
                        <a:rPr lang="sq-AL" sz="1100" b="1" u="none" strike="noStrike" dirty="0" smtClean="0">
                          <a:effectLst/>
                        </a:rPr>
                        <a:t>u </a:t>
                      </a:r>
                      <a:r>
                        <a:rPr lang="sq-AL" sz="1100" b="1" u="none" strike="noStrike" dirty="0">
                          <a:effectLst/>
                        </a:rPr>
                        <a:t>shpallur </a:t>
                      </a:r>
                      <a:r>
                        <a:rPr lang="sq-AL" sz="1100" b="1" u="none" strike="noStrike" dirty="0" smtClean="0">
                          <a:effectLst/>
                        </a:rPr>
                        <a:t>trash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gimi </a:t>
                      </a:r>
                      <a:r>
                        <a:rPr lang="sq-AL" sz="1100" b="1" u="none" strike="noStrike" dirty="0">
                          <a:effectLst/>
                        </a:rPr>
                        <a:t>industriale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9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Ministria 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Kultur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s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>
                          <a:effectLst/>
                        </a:rPr>
                        <a:t>DTMM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u="none" strike="noStrike" dirty="0" smtClean="0">
                          <a:effectLst/>
                        </a:rPr>
                        <a:t>E</a:t>
                      </a:r>
                      <a:r>
                        <a:rPr lang="sq-AL" sz="1100" b="1" u="none" strike="noStrike" dirty="0" smtClean="0">
                          <a:effectLst/>
                        </a:rPr>
                        <a:t>kspert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trash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gimis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 industriale</a:t>
                      </a:r>
                      <a:r>
                        <a:rPr lang="en-US" sz="1100" b="1" u="none" strike="noStrike" dirty="0" smtClean="0">
                          <a:effectLst/>
                        </a:rPr>
                        <a:t>,</a:t>
                      </a:r>
                      <a:r>
                        <a:rPr lang="sq-AL" sz="1100" b="1" u="none" strike="noStrike" dirty="0" smtClean="0">
                          <a:effectLst/>
                        </a:rPr>
                        <a:t> nx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n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r>
                        <a:rPr lang="sq-AL" sz="1100" b="1" u="none" strike="noStrike" dirty="0" smtClean="0">
                          <a:effectLst/>
                        </a:rPr>
                        <a:t>s </a:t>
                      </a:r>
                      <a:r>
                        <a:rPr lang="sq-AL" sz="1100" b="1" u="none" strike="noStrike" dirty="0">
                          <a:effectLst/>
                        </a:rPr>
                        <a:t>e </a:t>
                      </a:r>
                      <a:r>
                        <a:rPr lang="sq-AL" sz="1100" b="1" u="none" strike="noStrike" dirty="0" smtClean="0">
                          <a:effectLst/>
                        </a:rPr>
                        <a:t>student</a:t>
                      </a:r>
                      <a:r>
                        <a:rPr lang="en-US" sz="1100" b="1" u="none" strike="noStrike" dirty="0" smtClean="0">
                          <a:effectLst/>
                        </a:rPr>
                        <a:t>ë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728906"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u="none" strike="noStrike">
                          <a:effectLst/>
                        </a:rPr>
                        <a:t> 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>
                          <a:effectLst/>
                        </a:rPr>
                        <a:t>MARUBI Virtual Museum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 dirty="0" smtClean="0">
                          <a:effectLst/>
                        </a:rPr>
                        <a:t>11</a:t>
                      </a:r>
                      <a:r>
                        <a:rPr lang="en-US" sz="1100" b="1" u="none" strike="noStrike" dirty="0" smtClean="0">
                          <a:effectLst/>
                        </a:rPr>
                        <a:t>:</a:t>
                      </a:r>
                      <a:r>
                        <a:rPr lang="sq-AL" sz="1100" b="1" u="none" strike="noStrike" dirty="0" smtClean="0">
                          <a:effectLst/>
                        </a:rPr>
                        <a:t>00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Fototeka MARUBI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q-AL" sz="1100" b="1" u="none" strike="noStrike">
                          <a:effectLst/>
                        </a:rPr>
                        <a:t>Fototeka MARUBI; PNUD</a:t>
                      </a:r>
                      <a:endParaRPr lang="sq-AL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1100" b="1" u="none" strike="noStrike" dirty="0">
                          <a:effectLst/>
                        </a:rPr>
                        <a:t> </a:t>
                      </a:r>
                      <a:endParaRPr lang="sq-A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697777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0" t="3000" r="-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755" y="379543"/>
            <a:ext cx="9076764" cy="133865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508" y="2185930"/>
            <a:ext cx="2015640" cy="195936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670750" y="4284373"/>
            <a:ext cx="27348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European Heritage Days</a:t>
            </a:r>
            <a:endParaRPr lang="sq-AL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548763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980</Words>
  <Application>Microsoft Office PowerPoint</Application>
  <PresentationFormat>Custom</PresentationFormat>
  <Paragraphs>123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 DITËT EUROPIANE TË TRASHËGIMISË</vt:lpstr>
      <vt:lpstr> DITËT EUROPIANE TË TRASHËGIMISË </vt:lpstr>
      <vt:lpstr>DITËT EUROPIANE TË TRASHËGIMISË </vt:lpstr>
      <vt:lpstr>DITËT EUROPIANE TË TRASHËGIMISË </vt:lpstr>
      <vt:lpstr>DITËT EUROPIANE TË TRASHËGIMISË </vt:lpstr>
      <vt:lpstr>DITËT EUROPIANE TË TRASHËGIMISË </vt:lpstr>
      <vt:lpstr>DITËT EUROPIANE TË TRASHËGIMISË </vt:lpstr>
      <vt:lpstr>DITËT EVROPIANE TË TRASHËGIMISË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DITËT EUROPIANE TË TRASHËGIMISË</dc:title>
  <dc:creator>Edmond Marko</dc:creator>
  <cp:lastModifiedBy>Edmond Marko</cp:lastModifiedBy>
  <cp:revision>31</cp:revision>
  <dcterms:created xsi:type="dcterms:W3CDTF">2015-09-26T12:31:16Z</dcterms:created>
  <dcterms:modified xsi:type="dcterms:W3CDTF">2015-09-29T09:20:29Z</dcterms:modified>
</cp:coreProperties>
</file>